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2"/>
    <p:restoredTop sz="94706"/>
  </p:normalViewPr>
  <p:slideViewPr>
    <p:cSldViewPr snapToGrid="0" snapToObjects="1">
      <p:cViewPr varScale="1">
        <p:scale>
          <a:sx n="156" d="100"/>
          <a:sy n="156" d="100"/>
        </p:scale>
        <p:origin x="1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entalprofestival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Прямоугольник 4"/>
          <p:cNvSpPr/>
          <p:nvPr/>
        </p:nvSpPr>
        <p:spPr>
          <a:xfrm>
            <a:off x="0" y="3015339"/>
            <a:ext cx="9818914" cy="1752602"/>
          </a:xfrm>
          <a:prstGeom prst="rect">
            <a:avLst/>
          </a:prstGeom>
          <a:solidFill>
            <a:srgbClr val="2E2E2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4" name="TextBox 5"/>
          <p:cNvSpPr txBox="1"/>
          <p:nvPr/>
        </p:nvSpPr>
        <p:spPr>
          <a:xfrm>
            <a:off x="459376" y="3287489"/>
            <a:ext cx="8998134" cy="59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cap="all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Название клинического случая</a:t>
            </a:r>
          </a:p>
        </p:txBody>
      </p:sp>
      <p:sp>
        <p:nvSpPr>
          <p:cNvPr id="105" name="Конкурс клинических работ по имплантации во фронтальном отделе"/>
          <p:cNvSpPr txBox="1"/>
          <p:nvPr/>
        </p:nvSpPr>
        <p:spPr>
          <a:xfrm>
            <a:off x="5261645" y="76273"/>
            <a:ext cx="654609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cap="all">
                <a:solidFill>
                  <a:srgbClr val="53535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Конкурс клинических работ по имплантации во фронтальном отделе</a:t>
            </a:r>
          </a:p>
        </p:txBody>
      </p:sp>
      <p:sp>
        <p:nvSpPr>
          <p:cNvPr id="106" name="TextBox 6"/>
          <p:cNvSpPr txBox="1"/>
          <p:nvPr/>
        </p:nvSpPr>
        <p:spPr>
          <a:xfrm>
            <a:off x="448490" y="1279750"/>
            <a:ext cx="8998134" cy="1658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2E2E2E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ФИО врача</a:t>
            </a:r>
          </a:p>
          <a:p>
            <a:pPr>
              <a:buClr>
                <a:srgbClr val="2E2E2E"/>
              </a:buClr>
              <a:defRPr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Опыт работы: </a:t>
            </a:r>
          </a:p>
          <a:p>
            <a:pPr>
              <a:buClr>
                <a:srgbClr val="2E2E2E"/>
              </a:buClr>
              <a:defRPr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Город:</a:t>
            </a:r>
          </a:p>
          <a:p>
            <a:pPr>
              <a:buClr>
                <a:srgbClr val="2E2E2E"/>
              </a:buClr>
              <a:defRPr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Контактный телефон:</a:t>
            </a:r>
          </a:p>
          <a:p>
            <a:pPr>
              <a:buClr>
                <a:srgbClr val="2E2E2E"/>
              </a:buClr>
              <a:defRPr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E-mail: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3"/>
          <p:cNvSpPr txBox="1"/>
          <p:nvPr/>
        </p:nvSpPr>
        <p:spPr>
          <a:xfrm>
            <a:off x="584167" y="1287843"/>
            <a:ext cx="6977000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2-й хирургический этап 2 (если был)</a:t>
            </a:r>
          </a:p>
        </p:txBody>
      </p:sp>
      <p:sp>
        <p:nvSpPr>
          <p:cNvPr id="148" name="TextBox 4"/>
          <p:cNvSpPr txBox="1"/>
          <p:nvPr/>
        </p:nvSpPr>
        <p:spPr>
          <a:xfrm>
            <a:off x="573145" y="1911049"/>
            <a:ext cx="10498924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Раскрытие имплантатов, установка формирователя/временной конструкции и т.д.</a:t>
            </a:r>
          </a:p>
        </p:txBody>
      </p:sp>
      <p:sp>
        <p:nvSpPr>
          <p:cNvPr id="149" name="TextBox 4"/>
          <p:cNvSpPr txBox="1"/>
          <p:nvPr/>
        </p:nvSpPr>
        <p:spPr>
          <a:xfrm>
            <a:off x="556088" y="5758187"/>
            <a:ext cx="4499366" cy="288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grpSp>
        <p:nvGrpSpPr>
          <p:cNvPr id="152" name="Group"/>
          <p:cNvGrpSpPr/>
          <p:nvPr/>
        </p:nvGrpSpPr>
        <p:grpSpPr>
          <a:xfrm>
            <a:off x="578127" y="2418441"/>
            <a:ext cx="9127764" cy="3221492"/>
            <a:chOff x="0" y="0"/>
            <a:chExt cx="9127763" cy="3221490"/>
          </a:xfrm>
        </p:grpSpPr>
        <p:pic>
          <p:nvPicPr>
            <p:cNvPr id="150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648184" y="-1"/>
              <a:ext cx="4479580" cy="32214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-1"/>
              <a:ext cx="4479579" cy="32214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3" name="TextBox 4"/>
          <p:cNvSpPr txBox="1"/>
          <p:nvPr/>
        </p:nvSpPr>
        <p:spPr>
          <a:xfrm>
            <a:off x="5233873" y="5758187"/>
            <a:ext cx="4499364" cy="288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3"/>
          <p:cNvSpPr txBox="1"/>
          <p:nvPr/>
        </p:nvSpPr>
        <p:spPr>
          <a:xfrm>
            <a:off x="559651" y="1244388"/>
            <a:ext cx="5758381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Постоянное протезирование</a:t>
            </a:r>
          </a:p>
        </p:txBody>
      </p:sp>
      <p:sp>
        <p:nvSpPr>
          <p:cNvPr id="156" name="TextBox 4"/>
          <p:cNvSpPr txBox="1"/>
          <p:nvPr/>
        </p:nvSpPr>
        <p:spPr>
          <a:xfrm>
            <a:off x="579384" y="1904588"/>
            <a:ext cx="10498925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Лабораторные</a:t>
            </a:r>
            <a:r>
              <a:rPr dirty="0"/>
              <a:t> </a:t>
            </a:r>
            <a:r>
              <a:rPr dirty="0" err="1"/>
              <a:t>этапы</a:t>
            </a:r>
            <a:r>
              <a:rPr dirty="0"/>
              <a:t>, </a:t>
            </a:r>
            <a:r>
              <a:rPr dirty="0" err="1"/>
              <a:t>примерка</a:t>
            </a:r>
            <a:r>
              <a:rPr dirty="0"/>
              <a:t>, </a:t>
            </a:r>
            <a:r>
              <a:rPr dirty="0" err="1"/>
              <a:t>фиксация</a:t>
            </a:r>
            <a:endParaRPr dirty="0"/>
          </a:p>
        </p:txBody>
      </p:sp>
      <p:sp>
        <p:nvSpPr>
          <p:cNvPr id="157" name="TextBox 4"/>
          <p:cNvSpPr txBox="1"/>
          <p:nvPr/>
        </p:nvSpPr>
        <p:spPr>
          <a:xfrm>
            <a:off x="556088" y="5821687"/>
            <a:ext cx="4499366" cy="288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grpSp>
        <p:nvGrpSpPr>
          <p:cNvPr id="160" name="Group"/>
          <p:cNvGrpSpPr/>
          <p:nvPr/>
        </p:nvGrpSpPr>
        <p:grpSpPr>
          <a:xfrm>
            <a:off x="578127" y="2418441"/>
            <a:ext cx="9127764" cy="3221492"/>
            <a:chOff x="0" y="0"/>
            <a:chExt cx="9127763" cy="3221490"/>
          </a:xfrm>
        </p:grpSpPr>
        <p:pic>
          <p:nvPicPr>
            <p:cNvPr id="158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648184" y="-1"/>
              <a:ext cx="4479580" cy="32214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-1"/>
              <a:ext cx="4479579" cy="32214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1" name="TextBox 4"/>
          <p:cNvSpPr txBox="1"/>
          <p:nvPr/>
        </p:nvSpPr>
        <p:spPr>
          <a:xfrm>
            <a:off x="5233873" y="5821687"/>
            <a:ext cx="4499364" cy="288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3"/>
          <p:cNvSpPr txBox="1"/>
          <p:nvPr/>
        </p:nvSpPr>
        <p:spPr>
          <a:xfrm>
            <a:off x="546730" y="1219211"/>
            <a:ext cx="5758381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Результат лечения</a:t>
            </a:r>
          </a:p>
        </p:txBody>
      </p:sp>
      <p:sp>
        <p:nvSpPr>
          <p:cNvPr id="164" name="TextBox 4"/>
          <p:cNvSpPr txBox="1"/>
          <p:nvPr/>
        </p:nvSpPr>
        <p:spPr>
          <a:xfrm>
            <a:off x="566905" y="1911050"/>
            <a:ext cx="11207937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Улыбка</a:t>
            </a:r>
            <a:r>
              <a:rPr dirty="0"/>
              <a:t> </a:t>
            </a:r>
            <a:r>
              <a:rPr dirty="0" err="1"/>
              <a:t>пациента</a:t>
            </a:r>
            <a:r>
              <a:rPr dirty="0"/>
              <a:t>, </a:t>
            </a:r>
            <a:r>
              <a:rPr dirty="0" err="1"/>
              <a:t>вид</a:t>
            </a:r>
            <a:r>
              <a:rPr dirty="0"/>
              <a:t> </a:t>
            </a:r>
            <a:r>
              <a:rPr dirty="0" err="1"/>
              <a:t>слева</a:t>
            </a:r>
            <a:r>
              <a:rPr dirty="0"/>
              <a:t>, </a:t>
            </a:r>
            <a:r>
              <a:rPr dirty="0" err="1"/>
              <a:t>вид</a:t>
            </a:r>
            <a:r>
              <a:rPr dirty="0"/>
              <a:t> </a:t>
            </a:r>
            <a:r>
              <a:rPr dirty="0" err="1"/>
              <a:t>справа</a:t>
            </a:r>
            <a:r>
              <a:rPr dirty="0"/>
              <a:t>, </a:t>
            </a:r>
            <a:r>
              <a:rPr dirty="0" err="1"/>
              <a:t>окклюзионный</a:t>
            </a:r>
            <a:r>
              <a:rPr dirty="0"/>
              <a:t> </a:t>
            </a:r>
            <a:r>
              <a:rPr dirty="0" err="1"/>
              <a:t>вид</a:t>
            </a:r>
            <a:r>
              <a:rPr dirty="0"/>
              <a:t>, </a:t>
            </a:r>
            <a:r>
              <a:rPr dirty="0" err="1"/>
              <a:t>финальная</a:t>
            </a:r>
            <a:r>
              <a:rPr dirty="0"/>
              <a:t> ОПТГ, </a:t>
            </a:r>
            <a:r>
              <a:rPr dirty="0" err="1"/>
              <a:t>прицельные</a:t>
            </a:r>
            <a:r>
              <a:rPr dirty="0"/>
              <a:t> </a:t>
            </a:r>
            <a:r>
              <a:rPr dirty="0" err="1"/>
              <a:t>снимки</a:t>
            </a:r>
            <a:r>
              <a:rPr dirty="0"/>
              <a:t> (</a:t>
            </a:r>
            <a:r>
              <a:rPr dirty="0" err="1"/>
              <a:t>опционально</a:t>
            </a:r>
            <a:r>
              <a:rPr dirty="0"/>
              <a:t>)</a:t>
            </a:r>
          </a:p>
        </p:txBody>
      </p:sp>
      <p:sp>
        <p:nvSpPr>
          <p:cNvPr id="165" name="TextBox 4"/>
          <p:cNvSpPr txBox="1"/>
          <p:nvPr/>
        </p:nvSpPr>
        <p:spPr>
          <a:xfrm>
            <a:off x="556088" y="5770887"/>
            <a:ext cx="4499366" cy="288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grpSp>
        <p:nvGrpSpPr>
          <p:cNvPr id="168" name="Group"/>
          <p:cNvGrpSpPr/>
          <p:nvPr/>
        </p:nvGrpSpPr>
        <p:grpSpPr>
          <a:xfrm>
            <a:off x="578127" y="2418441"/>
            <a:ext cx="9127764" cy="3221492"/>
            <a:chOff x="0" y="0"/>
            <a:chExt cx="9127763" cy="3221490"/>
          </a:xfrm>
        </p:grpSpPr>
        <p:pic>
          <p:nvPicPr>
            <p:cNvPr id="166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648184" y="-1"/>
              <a:ext cx="4479580" cy="32214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7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-1"/>
              <a:ext cx="4479579" cy="32214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9" name="TextBox 4"/>
          <p:cNvSpPr txBox="1"/>
          <p:nvPr/>
        </p:nvSpPr>
        <p:spPr>
          <a:xfrm>
            <a:off x="5233873" y="5770887"/>
            <a:ext cx="4499364" cy="288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3"/>
          <p:cNvSpPr txBox="1"/>
          <p:nvPr/>
        </p:nvSpPr>
        <p:spPr>
          <a:xfrm>
            <a:off x="1596933" y="4545127"/>
            <a:ext cx="8998134" cy="485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200" cap="all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благодарим вас за участие!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5"/>
          <p:cNvSpPr txBox="1"/>
          <p:nvPr/>
        </p:nvSpPr>
        <p:spPr>
          <a:xfrm>
            <a:off x="459377" y="3167745"/>
            <a:ext cx="8998133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2E2E2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Условия участия в конкурсе</a:t>
            </a:r>
          </a:p>
        </p:txBody>
      </p:sp>
      <p:sp>
        <p:nvSpPr>
          <p:cNvPr id="109" name="Прямоугольник 9"/>
          <p:cNvSpPr/>
          <p:nvPr/>
        </p:nvSpPr>
        <p:spPr>
          <a:xfrm>
            <a:off x="535576" y="2973976"/>
            <a:ext cx="10080002" cy="45720"/>
          </a:xfrm>
          <a:prstGeom prst="rect">
            <a:avLst/>
          </a:prstGeom>
          <a:solidFill>
            <a:srgbClr val="FF5F3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3"/>
          <p:cNvSpPr txBox="1"/>
          <p:nvPr/>
        </p:nvSpPr>
        <p:spPr>
          <a:xfrm>
            <a:off x="494589" y="1298313"/>
            <a:ext cx="11366359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 err="1"/>
              <a:t>Условия</a:t>
            </a:r>
            <a:r>
              <a:rPr dirty="0"/>
              <a:t> </a:t>
            </a:r>
            <a:r>
              <a:rPr dirty="0" err="1"/>
              <a:t>участия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конкурсе</a:t>
            </a:r>
            <a:r>
              <a:rPr dirty="0"/>
              <a:t> Dental Pro Festival </a:t>
            </a:r>
            <a:r>
              <a:rPr dirty="0" err="1"/>
              <a:t>по</a:t>
            </a:r>
            <a:r>
              <a:rPr dirty="0"/>
              <a:t> </a:t>
            </a:r>
            <a:r>
              <a:rPr lang="ru-RU" dirty="0"/>
              <a:t>эстетическому восстановлению на имплантатах</a:t>
            </a:r>
            <a:endParaRPr dirty="0"/>
          </a:p>
        </p:txBody>
      </p:sp>
      <p:sp>
        <p:nvSpPr>
          <p:cNvPr id="112" name="TextBox 4"/>
          <p:cNvSpPr txBox="1"/>
          <p:nvPr/>
        </p:nvSpPr>
        <p:spPr>
          <a:xfrm>
            <a:off x="437253" y="2316268"/>
            <a:ext cx="10796197" cy="3639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Конкурс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хирургов</a:t>
            </a:r>
            <a:r>
              <a:rPr dirty="0"/>
              <a:t>, </a:t>
            </a:r>
            <a:r>
              <a:rPr dirty="0" err="1"/>
              <a:t>ортопедов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зубных</a:t>
            </a:r>
            <a:r>
              <a:rPr dirty="0"/>
              <a:t> </a:t>
            </a:r>
            <a:r>
              <a:rPr dirty="0" err="1"/>
              <a:t>техников</a:t>
            </a:r>
            <a:r>
              <a:rPr dirty="0"/>
              <a:t> </a:t>
            </a:r>
            <a:r>
              <a:rPr dirty="0" err="1"/>
              <a:t>с</a:t>
            </a:r>
            <a:r>
              <a:rPr dirty="0"/>
              <a:t> </a:t>
            </a:r>
            <a:r>
              <a:rPr dirty="0" err="1"/>
              <a:t>опытом</a:t>
            </a:r>
            <a:r>
              <a:rPr dirty="0"/>
              <a:t> </a:t>
            </a:r>
            <a:r>
              <a:rPr dirty="0" err="1"/>
              <a:t>работы</a:t>
            </a:r>
            <a:r>
              <a:rPr dirty="0"/>
              <a:t> </a:t>
            </a:r>
            <a:r>
              <a:rPr b="1" dirty="0" err="1"/>
              <a:t>от</a:t>
            </a:r>
            <a:r>
              <a:rPr b="1" dirty="0"/>
              <a:t> 5 </a:t>
            </a:r>
            <a:r>
              <a:rPr b="1" dirty="0" err="1"/>
              <a:t>до</a:t>
            </a:r>
            <a:r>
              <a:rPr b="1" dirty="0"/>
              <a:t> 10 </a:t>
            </a:r>
            <a:r>
              <a:rPr b="1" dirty="0" err="1"/>
              <a:t>лет</a:t>
            </a:r>
            <a:endParaRPr b="1" dirty="0"/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К</a:t>
            </a:r>
            <a:r>
              <a:rPr dirty="0"/>
              <a:t> </a:t>
            </a:r>
            <a:r>
              <a:rPr dirty="0" err="1"/>
              <a:t>участию</a:t>
            </a:r>
            <a:r>
              <a:rPr dirty="0"/>
              <a:t> </a:t>
            </a:r>
            <a:r>
              <a:rPr dirty="0" err="1"/>
              <a:t>принимаются</a:t>
            </a:r>
            <a:r>
              <a:rPr dirty="0"/>
              <a:t> </a:t>
            </a:r>
            <a:r>
              <a:rPr dirty="0" err="1"/>
              <a:t>клинические</a:t>
            </a:r>
            <a:r>
              <a:rPr dirty="0"/>
              <a:t> </a:t>
            </a:r>
            <a:r>
              <a:rPr dirty="0" err="1"/>
              <a:t>случаи</a:t>
            </a:r>
            <a:r>
              <a:rPr dirty="0"/>
              <a:t> </a:t>
            </a:r>
            <a:r>
              <a:rPr dirty="0" err="1"/>
              <a:t>эстетического</a:t>
            </a:r>
            <a:r>
              <a:rPr dirty="0"/>
              <a:t> </a:t>
            </a:r>
            <a:r>
              <a:rPr dirty="0" err="1"/>
              <a:t>восстановления</a:t>
            </a:r>
            <a:r>
              <a:rPr dirty="0"/>
              <a:t> </a:t>
            </a:r>
            <a:r>
              <a:rPr b="1" dirty="0" err="1"/>
              <a:t>передних</a:t>
            </a:r>
            <a:r>
              <a:rPr dirty="0"/>
              <a:t> </a:t>
            </a:r>
            <a:r>
              <a:rPr dirty="0" err="1"/>
              <a:t>зубов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имплантатах</a:t>
            </a:r>
            <a:r>
              <a:rPr dirty="0"/>
              <a:t>, </a:t>
            </a:r>
            <a:r>
              <a:rPr dirty="0" err="1"/>
              <a:t>выполненные</a:t>
            </a:r>
            <a:r>
              <a:rPr dirty="0"/>
              <a:t> </a:t>
            </a:r>
            <a:br>
              <a:rPr dirty="0"/>
            </a:br>
            <a:r>
              <a:rPr dirty="0" err="1"/>
              <a:t>с</a:t>
            </a:r>
            <a:r>
              <a:rPr dirty="0"/>
              <a:t> </a:t>
            </a:r>
            <a:r>
              <a:rPr dirty="0" err="1"/>
              <a:t>использованием</a:t>
            </a:r>
            <a:r>
              <a:rPr dirty="0"/>
              <a:t> </a:t>
            </a:r>
            <a:r>
              <a:rPr dirty="0" err="1"/>
              <a:t>продукции</a:t>
            </a:r>
            <a:r>
              <a:rPr dirty="0"/>
              <a:t> </a:t>
            </a:r>
            <a:r>
              <a:rPr dirty="0" err="1"/>
              <a:t>компании</a:t>
            </a:r>
            <a:r>
              <a:rPr dirty="0"/>
              <a:t> Nobel </a:t>
            </a:r>
            <a:r>
              <a:rPr dirty="0" err="1"/>
              <a:t>Biocare</a:t>
            </a:r>
            <a:endParaRPr dirty="0"/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Клинические</a:t>
            </a:r>
            <a:r>
              <a:rPr dirty="0"/>
              <a:t> </a:t>
            </a:r>
            <a:r>
              <a:rPr dirty="0" err="1"/>
              <a:t>случаи</a:t>
            </a:r>
            <a:r>
              <a:rPr dirty="0"/>
              <a:t> </a:t>
            </a:r>
            <a:r>
              <a:rPr dirty="0" err="1"/>
              <a:t>принимаются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участника</a:t>
            </a:r>
            <a:r>
              <a:rPr dirty="0"/>
              <a:t> </a:t>
            </a:r>
            <a:r>
              <a:rPr u="sng" dirty="0" err="1"/>
              <a:t>только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виде</a:t>
            </a:r>
            <a:r>
              <a:rPr dirty="0"/>
              <a:t> </a:t>
            </a:r>
            <a:r>
              <a:rPr dirty="0" err="1"/>
              <a:t>презентации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pdf-</a:t>
            </a:r>
            <a:r>
              <a:rPr dirty="0" err="1"/>
              <a:t>файла</a:t>
            </a:r>
            <a:r>
              <a:rPr dirty="0"/>
              <a:t> </a:t>
            </a:r>
            <a:r>
              <a:rPr dirty="0" err="1"/>
              <a:t>презентации</a:t>
            </a:r>
            <a:endParaRPr dirty="0"/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Исходя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объема</a:t>
            </a:r>
            <a:r>
              <a:rPr dirty="0"/>
              <a:t> </a:t>
            </a:r>
            <a:r>
              <a:rPr dirty="0" err="1"/>
              <a:t>данных</a:t>
            </a:r>
            <a:r>
              <a:rPr dirty="0"/>
              <a:t>, </a:t>
            </a:r>
            <a:r>
              <a:rPr dirty="0" err="1"/>
              <a:t>можно</a:t>
            </a:r>
            <a:r>
              <a:rPr dirty="0"/>
              <a:t> </a:t>
            </a:r>
            <a:r>
              <a:rPr dirty="0" err="1"/>
              <a:t>удалить</a:t>
            </a:r>
            <a:r>
              <a:rPr dirty="0"/>
              <a:t>/</a:t>
            </a:r>
            <a:r>
              <a:rPr dirty="0" err="1"/>
              <a:t>добавить</a:t>
            </a:r>
            <a:r>
              <a:rPr dirty="0"/>
              <a:t> </a:t>
            </a:r>
            <a:r>
              <a:rPr dirty="0" err="1"/>
              <a:t>слайды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максимально</a:t>
            </a:r>
            <a:r>
              <a:rPr dirty="0"/>
              <a:t> </a:t>
            </a:r>
            <a:r>
              <a:rPr dirty="0" err="1"/>
              <a:t>полной</a:t>
            </a:r>
            <a:r>
              <a:rPr dirty="0"/>
              <a:t> </a:t>
            </a:r>
            <a:r>
              <a:rPr dirty="0" err="1"/>
              <a:t>иллюстрации</a:t>
            </a:r>
            <a:r>
              <a:rPr dirty="0"/>
              <a:t> </a:t>
            </a:r>
            <a:r>
              <a:rPr dirty="0" err="1"/>
              <a:t>клинической</a:t>
            </a:r>
            <a:r>
              <a:rPr dirty="0"/>
              <a:t> </a:t>
            </a:r>
            <a:r>
              <a:rPr dirty="0" err="1"/>
              <a:t>картины</a:t>
            </a:r>
            <a:endParaRPr dirty="0"/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Приветствуются</a:t>
            </a:r>
            <a:r>
              <a:rPr dirty="0"/>
              <a:t> </a:t>
            </a:r>
            <a:r>
              <a:rPr dirty="0" err="1"/>
              <a:t>расширенные</a:t>
            </a:r>
            <a:r>
              <a:rPr dirty="0"/>
              <a:t> </a:t>
            </a:r>
            <a:r>
              <a:rPr dirty="0" err="1"/>
              <a:t>комментарии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пояснения</a:t>
            </a:r>
            <a:r>
              <a:rPr dirty="0"/>
              <a:t> </a:t>
            </a:r>
            <a:r>
              <a:rPr dirty="0" err="1"/>
              <a:t>к</a:t>
            </a:r>
            <a:r>
              <a:rPr dirty="0"/>
              <a:t> </a:t>
            </a:r>
            <a:r>
              <a:rPr dirty="0" err="1"/>
              <a:t>представленным</a:t>
            </a:r>
            <a:r>
              <a:rPr dirty="0"/>
              <a:t> </a:t>
            </a:r>
            <a:r>
              <a:rPr dirty="0" err="1"/>
              <a:t>фотографиям</a:t>
            </a:r>
            <a:endParaRPr dirty="0"/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Просьба</a:t>
            </a:r>
            <a:r>
              <a:rPr dirty="0"/>
              <a:t> </a:t>
            </a:r>
            <a:r>
              <a:rPr dirty="0" err="1"/>
              <a:t>размещать</a:t>
            </a:r>
            <a:r>
              <a:rPr dirty="0"/>
              <a:t> </a:t>
            </a:r>
            <a:r>
              <a:rPr dirty="0" err="1"/>
              <a:t>фотографии</a:t>
            </a:r>
            <a:r>
              <a:rPr dirty="0"/>
              <a:t> </a:t>
            </a:r>
            <a:r>
              <a:rPr dirty="0" err="1"/>
              <a:t>высокого</a:t>
            </a:r>
            <a:r>
              <a:rPr dirty="0"/>
              <a:t> </a:t>
            </a:r>
            <a:r>
              <a:rPr dirty="0" err="1"/>
              <a:t>качества</a:t>
            </a:r>
            <a:r>
              <a:rPr dirty="0"/>
              <a:t>, </a:t>
            </a:r>
            <a:r>
              <a:rPr dirty="0" err="1"/>
              <a:t>отдавая</a:t>
            </a:r>
            <a:r>
              <a:rPr dirty="0"/>
              <a:t> </a:t>
            </a:r>
            <a:r>
              <a:rPr dirty="0" err="1"/>
              <a:t>предпочтение</a:t>
            </a:r>
            <a:r>
              <a:rPr dirty="0"/>
              <a:t> </a:t>
            </a:r>
            <a:r>
              <a:rPr dirty="0" err="1"/>
              <a:t>снимкам</a:t>
            </a:r>
            <a:r>
              <a:rPr dirty="0"/>
              <a:t> </a:t>
            </a:r>
            <a:r>
              <a:rPr dirty="0" err="1"/>
              <a:t>профессиональной</a:t>
            </a:r>
            <a:r>
              <a:rPr dirty="0"/>
              <a:t> </a:t>
            </a:r>
            <a:r>
              <a:rPr dirty="0" err="1"/>
              <a:t>зеркальной</a:t>
            </a:r>
            <a:r>
              <a:rPr dirty="0"/>
              <a:t> </a:t>
            </a:r>
            <a:r>
              <a:rPr dirty="0" err="1"/>
              <a:t>камеры</a:t>
            </a:r>
            <a:r>
              <a:rPr dirty="0"/>
              <a:t>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latin typeface="Arial"/>
                <a:cs typeface="Arial"/>
              </a:rPr>
              <a:t>Заявки — клинические случаи принимаются с 1 апреля по 1 сентября 2021. Просим выслать заявку на электронный адрес</a:t>
            </a:r>
            <a:r>
              <a:rPr lang="ru-RU" dirty="0"/>
              <a:t> </a:t>
            </a:r>
            <a:r>
              <a:rPr lang="en-GB" sz="1400" dirty="0">
                <a:hlinkClick r:id="rId3"/>
              </a:rPr>
              <a:t>info@dentalprofestival.ru</a:t>
            </a:r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теме</a:t>
            </a:r>
            <a:r>
              <a:rPr dirty="0"/>
              <a:t> </a:t>
            </a:r>
            <a:r>
              <a:rPr dirty="0" err="1"/>
              <a:t>письма</a:t>
            </a:r>
            <a:r>
              <a:rPr dirty="0"/>
              <a:t> </a:t>
            </a:r>
            <a:r>
              <a:rPr dirty="0" err="1"/>
              <a:t>просьба</a:t>
            </a:r>
            <a:r>
              <a:rPr dirty="0"/>
              <a:t> </a:t>
            </a:r>
            <a:r>
              <a:rPr dirty="0" err="1"/>
              <a:t>указать</a:t>
            </a:r>
            <a:r>
              <a:rPr dirty="0"/>
              <a:t> «</a:t>
            </a:r>
            <a:r>
              <a:rPr b="1" dirty="0" err="1"/>
              <a:t>Заявка</a:t>
            </a:r>
            <a:r>
              <a:rPr b="1" dirty="0"/>
              <a:t> </a:t>
            </a:r>
            <a:r>
              <a:rPr b="1" dirty="0" err="1"/>
              <a:t>на</a:t>
            </a:r>
            <a:r>
              <a:rPr b="1" dirty="0"/>
              <a:t> </a:t>
            </a:r>
            <a:r>
              <a:rPr b="1" dirty="0" err="1"/>
              <a:t>конкурс</a:t>
            </a:r>
            <a:r>
              <a:rPr b="1" dirty="0"/>
              <a:t> Dental Pro Festival 2021, </a:t>
            </a:r>
            <a:r>
              <a:rPr b="1" dirty="0" err="1"/>
              <a:t>Эстетическое</a:t>
            </a:r>
            <a:r>
              <a:rPr b="1" dirty="0"/>
              <a:t> </a:t>
            </a:r>
            <a:r>
              <a:rPr b="1" dirty="0" err="1"/>
              <a:t>восстановление</a:t>
            </a:r>
            <a:r>
              <a:rPr dirty="0"/>
              <a:t>»</a:t>
            </a:r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Независимое</a:t>
            </a:r>
            <a:r>
              <a:rPr dirty="0"/>
              <a:t> </a:t>
            </a:r>
            <a:r>
              <a:rPr dirty="0" err="1"/>
              <a:t>жюри</a:t>
            </a:r>
            <a:r>
              <a:rPr dirty="0"/>
              <a:t> </a:t>
            </a:r>
            <a:r>
              <a:rPr dirty="0" err="1"/>
              <a:t>оценивает</a:t>
            </a:r>
            <a:r>
              <a:rPr dirty="0"/>
              <a:t> </a:t>
            </a:r>
            <a:r>
              <a:rPr dirty="0" err="1"/>
              <a:t>случаи</a:t>
            </a:r>
            <a:r>
              <a:rPr dirty="0"/>
              <a:t> </a:t>
            </a:r>
            <a:r>
              <a:rPr dirty="0" err="1"/>
              <a:t>анонимно</a:t>
            </a:r>
            <a:r>
              <a:rPr dirty="0"/>
              <a:t>. </a:t>
            </a:r>
            <a:r>
              <a:rPr dirty="0" err="1"/>
              <a:t>Мы</a:t>
            </a:r>
            <a:r>
              <a:rPr dirty="0"/>
              <a:t> </a:t>
            </a:r>
            <a:r>
              <a:rPr dirty="0" err="1"/>
              <a:t>отправляем</a:t>
            </a:r>
            <a:r>
              <a:rPr dirty="0"/>
              <a:t> </a:t>
            </a:r>
            <a:r>
              <a:rPr dirty="0" err="1"/>
              <a:t>заявки</a:t>
            </a:r>
            <a:r>
              <a:rPr dirty="0"/>
              <a:t> </a:t>
            </a:r>
            <a:r>
              <a:rPr dirty="0" err="1"/>
              <a:t>экспертной</a:t>
            </a:r>
            <a:r>
              <a:rPr dirty="0"/>
              <a:t> </a:t>
            </a:r>
            <a:r>
              <a:rPr dirty="0" err="1"/>
              <a:t>комиссии</a:t>
            </a:r>
            <a:r>
              <a:rPr dirty="0"/>
              <a:t> </a:t>
            </a:r>
            <a:r>
              <a:rPr dirty="0" err="1"/>
              <a:t>без</a:t>
            </a:r>
            <a:r>
              <a:rPr dirty="0"/>
              <a:t> </a:t>
            </a:r>
            <a:r>
              <a:rPr dirty="0" err="1"/>
              <a:t>указания</a:t>
            </a:r>
            <a:r>
              <a:rPr dirty="0"/>
              <a:t> </a:t>
            </a:r>
            <a:r>
              <a:rPr dirty="0" err="1"/>
              <a:t>имени</a:t>
            </a:r>
            <a:r>
              <a:rPr dirty="0"/>
              <a:t> </a:t>
            </a:r>
            <a:r>
              <a:rPr dirty="0" err="1"/>
              <a:t>участника</a:t>
            </a:r>
            <a:endParaRPr dirty="0"/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Экспертное</a:t>
            </a:r>
            <a:r>
              <a:rPr dirty="0"/>
              <a:t> </a:t>
            </a:r>
            <a:r>
              <a:rPr dirty="0" err="1"/>
              <a:t>жюри</a:t>
            </a:r>
            <a:r>
              <a:rPr dirty="0"/>
              <a:t> </a:t>
            </a:r>
            <a:r>
              <a:rPr dirty="0" err="1"/>
              <a:t>предоставит</a:t>
            </a:r>
            <a:r>
              <a:rPr dirty="0"/>
              <a:t> </a:t>
            </a:r>
            <a:r>
              <a:rPr dirty="0" err="1"/>
              <a:t>обратную</a:t>
            </a:r>
            <a:r>
              <a:rPr dirty="0"/>
              <a:t> </a:t>
            </a:r>
            <a:r>
              <a:rPr dirty="0" err="1"/>
              <a:t>связь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клиническим</a:t>
            </a:r>
            <a:r>
              <a:rPr dirty="0"/>
              <a:t> </a:t>
            </a:r>
            <a:r>
              <a:rPr dirty="0" err="1"/>
              <a:t>случаям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5"/>
          <p:cNvSpPr txBox="1"/>
          <p:nvPr/>
        </p:nvSpPr>
        <p:spPr>
          <a:xfrm>
            <a:off x="459377" y="3167746"/>
            <a:ext cx="8998133" cy="59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2E2E2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Описание клинического случая</a:t>
            </a:r>
          </a:p>
        </p:txBody>
      </p:sp>
      <p:sp>
        <p:nvSpPr>
          <p:cNvPr id="115" name="Прямоугольник 9"/>
          <p:cNvSpPr/>
          <p:nvPr/>
        </p:nvSpPr>
        <p:spPr>
          <a:xfrm>
            <a:off x="535576" y="2973976"/>
            <a:ext cx="10080002" cy="45721"/>
          </a:xfrm>
          <a:prstGeom prst="rect">
            <a:avLst/>
          </a:prstGeom>
          <a:solidFill>
            <a:srgbClr val="FF5F3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3"/>
          <p:cNvSpPr txBox="1"/>
          <p:nvPr/>
        </p:nvSpPr>
        <p:spPr>
          <a:xfrm>
            <a:off x="492031" y="1188271"/>
            <a:ext cx="5789987" cy="411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dirty="0" err="1"/>
              <a:t>Описание</a:t>
            </a:r>
            <a:r>
              <a:rPr dirty="0"/>
              <a:t> </a:t>
            </a:r>
            <a:r>
              <a:rPr dirty="0" err="1"/>
              <a:t>клинического</a:t>
            </a:r>
            <a:r>
              <a:rPr dirty="0"/>
              <a:t> </a:t>
            </a:r>
            <a:r>
              <a:rPr dirty="0" err="1"/>
              <a:t>случая</a:t>
            </a:r>
            <a:endParaRPr dirty="0"/>
          </a:p>
        </p:txBody>
      </p:sp>
      <p:sp>
        <p:nvSpPr>
          <p:cNvPr id="118" name="TextBox 4"/>
          <p:cNvSpPr txBox="1"/>
          <p:nvPr/>
        </p:nvSpPr>
        <p:spPr>
          <a:xfrm>
            <a:off x="492031" y="1892474"/>
            <a:ext cx="6925680" cy="3777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1200" b="1" dirty="0" err="1">
                <a:latin typeface="Arial"/>
                <a:cs typeface="Arial"/>
              </a:rPr>
              <a:t>Пациент</a:t>
            </a:r>
            <a:r>
              <a:rPr sz="1200" b="1" dirty="0">
                <a:latin typeface="Arial"/>
                <a:cs typeface="Arial"/>
              </a:rPr>
              <a:t>, </a:t>
            </a:r>
            <a:r>
              <a:rPr sz="1200" b="1" dirty="0" err="1">
                <a:latin typeface="Arial"/>
                <a:cs typeface="Arial"/>
              </a:rPr>
              <a:t>возраст</a:t>
            </a:r>
            <a:r>
              <a:rPr sz="1200" b="1" dirty="0">
                <a:latin typeface="Arial"/>
                <a:cs typeface="Arial"/>
              </a:rPr>
              <a:t>, </a:t>
            </a:r>
            <a:r>
              <a:rPr sz="1200" b="1" dirty="0" err="1">
                <a:latin typeface="Arial"/>
                <a:cs typeface="Arial"/>
              </a:rPr>
              <a:t>пол</a:t>
            </a:r>
            <a:r>
              <a:rPr lang="ru-RU" sz="1200" b="1" dirty="0">
                <a:latin typeface="Arial"/>
                <a:cs typeface="Arial"/>
              </a:rPr>
              <a:t>: </a:t>
            </a:r>
            <a:endParaRPr sz="1200" b="1" dirty="0">
              <a:latin typeface="Arial"/>
              <a:cs typeface="Arial"/>
            </a:endParaRPr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1200" b="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Клиническая</a:t>
            </a:r>
            <a:r>
              <a:rPr dirty="0"/>
              <a:t> </a:t>
            </a:r>
            <a:r>
              <a:rPr dirty="0" err="1"/>
              <a:t>ситуация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обращении</a:t>
            </a:r>
            <a:endParaRPr dirty="0"/>
          </a:p>
          <a:p>
            <a:pPr>
              <a:defRPr sz="1200" i="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Текст</a:t>
            </a:r>
            <a:br>
              <a:rPr dirty="0"/>
            </a:br>
            <a:endParaRPr dirty="0"/>
          </a:p>
          <a:p>
            <a:pPr>
              <a:defRPr sz="1200" b="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Описание</a:t>
            </a:r>
            <a:r>
              <a:rPr dirty="0"/>
              <a:t> </a:t>
            </a:r>
            <a:r>
              <a:rPr dirty="0" err="1"/>
              <a:t>проведенного</a:t>
            </a:r>
            <a:r>
              <a:rPr dirty="0"/>
              <a:t> </a:t>
            </a:r>
            <a:r>
              <a:rPr dirty="0" err="1"/>
              <a:t>лечения</a:t>
            </a:r>
            <a:endParaRPr dirty="0"/>
          </a:p>
          <a:p>
            <a:pPr>
              <a:defRPr sz="1200" i="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Текст</a:t>
            </a:r>
            <a:endParaRPr dirty="0"/>
          </a:p>
          <a:p>
            <a:pPr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1200" b="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Хирургическое</a:t>
            </a:r>
            <a:r>
              <a:rPr dirty="0"/>
              <a:t> </a:t>
            </a:r>
            <a:r>
              <a:rPr dirty="0" err="1"/>
              <a:t>решение</a:t>
            </a:r>
            <a:r>
              <a:rPr dirty="0"/>
              <a:t> </a:t>
            </a:r>
            <a:r>
              <a:rPr b="0" i="1" dirty="0"/>
              <a:t>(</a:t>
            </a:r>
            <a:r>
              <a:rPr b="0" i="1" dirty="0" err="1"/>
              <a:t>хирургические</a:t>
            </a:r>
            <a:r>
              <a:rPr b="0" i="1" dirty="0"/>
              <a:t> </a:t>
            </a:r>
            <a:r>
              <a:rPr b="0" i="1" dirty="0" err="1"/>
              <a:t>методики</a:t>
            </a:r>
            <a:r>
              <a:rPr b="0" i="1" dirty="0"/>
              <a:t>, </a:t>
            </a:r>
            <a:r>
              <a:rPr b="0" i="1" dirty="0" err="1"/>
              <a:t>тип</a:t>
            </a:r>
            <a:r>
              <a:rPr b="0" i="1" dirty="0"/>
              <a:t>, </a:t>
            </a:r>
            <a:r>
              <a:rPr b="0" i="1" dirty="0" err="1"/>
              <a:t>количество</a:t>
            </a:r>
            <a:r>
              <a:rPr b="0" i="1" dirty="0"/>
              <a:t> </a:t>
            </a:r>
            <a:r>
              <a:rPr b="0" i="1" dirty="0" err="1"/>
              <a:t>и</a:t>
            </a:r>
            <a:r>
              <a:rPr b="0" i="1" dirty="0"/>
              <a:t> </a:t>
            </a:r>
            <a:r>
              <a:rPr b="0" i="1" dirty="0" err="1"/>
              <a:t>позиции</a:t>
            </a:r>
            <a:r>
              <a:rPr b="0" i="1" dirty="0"/>
              <a:t> </a:t>
            </a:r>
            <a:r>
              <a:rPr b="0" i="1" dirty="0" err="1"/>
              <a:t>имплантатов</a:t>
            </a:r>
            <a:r>
              <a:rPr b="0" i="1" dirty="0"/>
              <a:t>)</a:t>
            </a:r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b="0" i="1" dirty="0"/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b="0" i="1" dirty="0"/>
          </a:p>
          <a:p>
            <a:pPr>
              <a:defRPr sz="1200" b="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Ортопедическое</a:t>
            </a:r>
            <a:r>
              <a:rPr dirty="0"/>
              <a:t> </a:t>
            </a:r>
            <a:r>
              <a:rPr dirty="0" err="1"/>
              <a:t>решение</a:t>
            </a:r>
            <a:r>
              <a:rPr dirty="0"/>
              <a:t> </a:t>
            </a:r>
            <a:r>
              <a:rPr b="0" i="1" dirty="0"/>
              <a:t>(</a:t>
            </a:r>
            <a:r>
              <a:rPr b="0" i="1" dirty="0" err="1"/>
              <a:t>применялась</a:t>
            </a:r>
            <a:r>
              <a:rPr b="0" i="1" dirty="0"/>
              <a:t> </a:t>
            </a:r>
            <a:r>
              <a:rPr b="0" i="1" dirty="0" err="1"/>
              <a:t>ли</a:t>
            </a:r>
            <a:r>
              <a:rPr b="0" i="1" dirty="0"/>
              <a:t> </a:t>
            </a:r>
            <a:r>
              <a:rPr b="0" i="1" dirty="0" err="1"/>
              <a:t>немедленная</a:t>
            </a:r>
            <a:r>
              <a:rPr b="0" i="1" dirty="0"/>
              <a:t> </a:t>
            </a:r>
            <a:r>
              <a:rPr b="0" i="1" dirty="0" err="1"/>
              <a:t>нагрузка</a:t>
            </a:r>
            <a:r>
              <a:rPr b="0" i="1" dirty="0"/>
              <a:t>, </a:t>
            </a:r>
            <a:r>
              <a:rPr b="0" i="1" dirty="0" err="1"/>
              <a:t>тип</a:t>
            </a:r>
            <a:r>
              <a:rPr b="0" i="1" dirty="0"/>
              <a:t> </a:t>
            </a:r>
            <a:r>
              <a:rPr b="0" i="1" dirty="0" err="1"/>
              <a:t>временной</a:t>
            </a:r>
            <a:r>
              <a:rPr b="0" i="1" dirty="0"/>
              <a:t> </a:t>
            </a:r>
            <a:r>
              <a:rPr b="0" i="1" dirty="0" err="1"/>
              <a:t>и</a:t>
            </a:r>
            <a:r>
              <a:rPr b="0" i="1" dirty="0"/>
              <a:t> </a:t>
            </a:r>
            <a:r>
              <a:rPr b="0" i="1" dirty="0" err="1"/>
              <a:t>постоянной</a:t>
            </a:r>
            <a:r>
              <a:rPr b="0" i="1" dirty="0"/>
              <a:t> </a:t>
            </a:r>
            <a:r>
              <a:rPr b="0" i="1" dirty="0" err="1"/>
              <a:t>конструкции</a:t>
            </a:r>
            <a:r>
              <a:rPr b="0" i="1" dirty="0"/>
              <a:t>)</a:t>
            </a:r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b="0" i="1" dirty="0"/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b="0" i="1" dirty="0"/>
          </a:p>
          <a:p>
            <a:pPr>
              <a:defRPr sz="1200" b="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Дата</a:t>
            </a:r>
            <a:r>
              <a:rPr dirty="0"/>
              <a:t> </a:t>
            </a:r>
            <a:r>
              <a:rPr dirty="0" err="1"/>
              <a:t>хирургического</a:t>
            </a:r>
            <a:r>
              <a:rPr dirty="0"/>
              <a:t> </a:t>
            </a:r>
            <a:r>
              <a:rPr dirty="0" err="1"/>
              <a:t>этапа</a:t>
            </a:r>
            <a:endParaRPr dirty="0"/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1200" b="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Дата</a:t>
            </a:r>
            <a:r>
              <a:rPr dirty="0"/>
              <a:t> </a:t>
            </a:r>
            <a:r>
              <a:rPr dirty="0" err="1"/>
              <a:t>временной</a:t>
            </a:r>
            <a:r>
              <a:rPr dirty="0"/>
              <a:t>/</a:t>
            </a:r>
            <a:r>
              <a:rPr dirty="0" err="1"/>
              <a:t>постоянной</a:t>
            </a:r>
            <a:r>
              <a:rPr dirty="0"/>
              <a:t> </a:t>
            </a:r>
            <a:r>
              <a:rPr dirty="0" err="1"/>
              <a:t>нагрузки</a:t>
            </a:r>
            <a:endParaRPr dirty="0"/>
          </a:p>
          <a:p>
            <a:pPr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XX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5"/>
          <p:cNvSpPr txBox="1"/>
          <p:nvPr/>
        </p:nvSpPr>
        <p:spPr>
          <a:xfrm>
            <a:off x="459377" y="3167746"/>
            <a:ext cx="8998133" cy="59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2E2E2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Фото клинического случая</a:t>
            </a:r>
          </a:p>
        </p:txBody>
      </p:sp>
      <p:sp>
        <p:nvSpPr>
          <p:cNvPr id="121" name="Прямоугольник 9"/>
          <p:cNvSpPr/>
          <p:nvPr/>
        </p:nvSpPr>
        <p:spPr>
          <a:xfrm>
            <a:off x="535576" y="2973976"/>
            <a:ext cx="10080002" cy="45721"/>
          </a:xfrm>
          <a:prstGeom prst="rect">
            <a:avLst/>
          </a:prstGeom>
          <a:solidFill>
            <a:srgbClr val="FF5F3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3"/>
          <p:cNvSpPr txBox="1"/>
          <p:nvPr/>
        </p:nvSpPr>
        <p:spPr>
          <a:xfrm>
            <a:off x="584167" y="1237927"/>
            <a:ext cx="5758381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Исходная клиническая ситуация</a:t>
            </a:r>
          </a:p>
        </p:txBody>
      </p:sp>
      <p:sp>
        <p:nvSpPr>
          <p:cNvPr id="124" name="TextBox 4"/>
          <p:cNvSpPr txBox="1"/>
          <p:nvPr/>
        </p:nvSpPr>
        <p:spPr>
          <a:xfrm>
            <a:off x="585624" y="1867694"/>
            <a:ext cx="10498924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Вид</a:t>
            </a:r>
            <a:r>
              <a:rPr dirty="0"/>
              <a:t> </a:t>
            </a:r>
            <a:r>
              <a:rPr dirty="0" err="1"/>
              <a:t>справа</a:t>
            </a:r>
            <a:r>
              <a:rPr dirty="0"/>
              <a:t>, </a:t>
            </a:r>
            <a:r>
              <a:rPr dirty="0" err="1"/>
              <a:t>вид</a:t>
            </a:r>
            <a:r>
              <a:rPr dirty="0"/>
              <a:t> </a:t>
            </a:r>
            <a:r>
              <a:rPr dirty="0" err="1"/>
              <a:t>слева</a:t>
            </a:r>
            <a:r>
              <a:rPr dirty="0"/>
              <a:t>, </a:t>
            </a:r>
            <a:r>
              <a:rPr dirty="0" err="1"/>
              <a:t>окклюзионный</a:t>
            </a:r>
            <a:r>
              <a:rPr dirty="0"/>
              <a:t> </a:t>
            </a:r>
            <a:r>
              <a:rPr dirty="0" err="1"/>
              <a:t>вид</a:t>
            </a:r>
            <a:r>
              <a:rPr dirty="0"/>
              <a:t>, ОПТГ, </a:t>
            </a:r>
            <a:r>
              <a:rPr dirty="0" err="1"/>
              <a:t>прицельные</a:t>
            </a:r>
            <a:r>
              <a:rPr dirty="0"/>
              <a:t> </a:t>
            </a:r>
            <a:r>
              <a:rPr dirty="0" err="1"/>
              <a:t>снимки</a:t>
            </a:r>
            <a:r>
              <a:rPr dirty="0"/>
              <a:t> (</a:t>
            </a:r>
            <a:r>
              <a:rPr dirty="0" err="1"/>
              <a:t>опционально</a:t>
            </a:r>
            <a:r>
              <a:rPr dirty="0"/>
              <a:t>)</a:t>
            </a:r>
          </a:p>
        </p:txBody>
      </p:sp>
      <p:sp>
        <p:nvSpPr>
          <p:cNvPr id="125" name="TextBox 4"/>
          <p:cNvSpPr txBox="1"/>
          <p:nvPr/>
        </p:nvSpPr>
        <p:spPr>
          <a:xfrm>
            <a:off x="556088" y="5758187"/>
            <a:ext cx="4499366" cy="288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grpSp>
        <p:nvGrpSpPr>
          <p:cNvPr id="128" name="Group"/>
          <p:cNvGrpSpPr/>
          <p:nvPr/>
        </p:nvGrpSpPr>
        <p:grpSpPr>
          <a:xfrm>
            <a:off x="578127" y="2418441"/>
            <a:ext cx="9127764" cy="3221492"/>
            <a:chOff x="0" y="0"/>
            <a:chExt cx="9127763" cy="3221490"/>
          </a:xfrm>
        </p:grpSpPr>
        <p:pic>
          <p:nvPicPr>
            <p:cNvPr id="126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648184" y="-1"/>
              <a:ext cx="4479580" cy="32214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-1"/>
              <a:ext cx="4479579" cy="32214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9" name="TextBox 4"/>
          <p:cNvSpPr txBox="1"/>
          <p:nvPr/>
        </p:nvSpPr>
        <p:spPr>
          <a:xfrm>
            <a:off x="5233873" y="5758187"/>
            <a:ext cx="4499364" cy="288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3"/>
          <p:cNvSpPr txBox="1"/>
          <p:nvPr/>
        </p:nvSpPr>
        <p:spPr>
          <a:xfrm>
            <a:off x="586377" y="1219209"/>
            <a:ext cx="5758380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1-й хирургический этап</a:t>
            </a:r>
          </a:p>
        </p:txBody>
      </p:sp>
      <p:sp>
        <p:nvSpPr>
          <p:cNvPr id="132" name="TextBox 4"/>
          <p:cNvSpPr txBox="1"/>
          <p:nvPr/>
        </p:nvSpPr>
        <p:spPr>
          <a:xfrm>
            <a:off x="619032" y="1861455"/>
            <a:ext cx="11649131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00" dirty="0" err="1"/>
              <a:t>Удаление</a:t>
            </a:r>
            <a:r>
              <a:rPr sz="1600" dirty="0"/>
              <a:t> </a:t>
            </a:r>
            <a:r>
              <a:rPr sz="1600" dirty="0" err="1"/>
              <a:t>зуба</a:t>
            </a:r>
            <a:r>
              <a:rPr sz="1600" dirty="0"/>
              <a:t>, </a:t>
            </a:r>
            <a:r>
              <a:rPr sz="1600" dirty="0" err="1"/>
              <a:t>этапы</a:t>
            </a:r>
            <a:r>
              <a:rPr sz="1600" dirty="0"/>
              <a:t> </a:t>
            </a:r>
            <a:r>
              <a:rPr sz="1600" dirty="0" err="1"/>
              <a:t>костной</a:t>
            </a:r>
            <a:r>
              <a:rPr sz="1600" dirty="0"/>
              <a:t> </a:t>
            </a:r>
            <a:r>
              <a:rPr sz="1600" dirty="0" err="1"/>
              <a:t>пластики</a:t>
            </a:r>
            <a:r>
              <a:rPr sz="1600" dirty="0"/>
              <a:t>, </a:t>
            </a:r>
            <a:r>
              <a:rPr sz="1600" dirty="0" err="1"/>
              <a:t>установка</a:t>
            </a:r>
            <a:r>
              <a:rPr sz="1600" dirty="0"/>
              <a:t> </a:t>
            </a:r>
            <a:r>
              <a:rPr sz="1600" dirty="0" err="1"/>
              <a:t>имплантата</a:t>
            </a:r>
            <a:r>
              <a:rPr sz="1600" dirty="0"/>
              <a:t>(-</a:t>
            </a:r>
            <a:r>
              <a:rPr sz="1600" dirty="0" err="1"/>
              <a:t>ов</a:t>
            </a:r>
            <a:r>
              <a:rPr sz="1600" dirty="0"/>
              <a:t>), </a:t>
            </a:r>
            <a:r>
              <a:rPr sz="1600" dirty="0" err="1"/>
              <a:t>формирователя</a:t>
            </a:r>
            <a:r>
              <a:rPr sz="1600" dirty="0"/>
              <a:t> </a:t>
            </a:r>
            <a:r>
              <a:rPr sz="1600" dirty="0" err="1"/>
              <a:t>десны</a:t>
            </a:r>
            <a:r>
              <a:rPr sz="1600" dirty="0"/>
              <a:t>/</a:t>
            </a:r>
            <a:r>
              <a:rPr sz="1600" dirty="0" err="1"/>
              <a:t>заглушки</a:t>
            </a:r>
            <a:endParaRPr sz="1600" dirty="0"/>
          </a:p>
        </p:txBody>
      </p:sp>
      <p:sp>
        <p:nvSpPr>
          <p:cNvPr id="133" name="TextBox 4"/>
          <p:cNvSpPr txBox="1"/>
          <p:nvPr/>
        </p:nvSpPr>
        <p:spPr>
          <a:xfrm>
            <a:off x="556088" y="5821687"/>
            <a:ext cx="4499366" cy="288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grpSp>
        <p:nvGrpSpPr>
          <p:cNvPr id="136" name="Group"/>
          <p:cNvGrpSpPr/>
          <p:nvPr/>
        </p:nvGrpSpPr>
        <p:grpSpPr>
          <a:xfrm>
            <a:off x="578127" y="2418441"/>
            <a:ext cx="9127764" cy="3221492"/>
            <a:chOff x="0" y="0"/>
            <a:chExt cx="9127763" cy="3221490"/>
          </a:xfrm>
        </p:grpSpPr>
        <p:pic>
          <p:nvPicPr>
            <p:cNvPr id="134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648184" y="-1"/>
              <a:ext cx="4479580" cy="32214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-1"/>
              <a:ext cx="4479579" cy="32214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7" name="TextBox 4"/>
          <p:cNvSpPr txBox="1"/>
          <p:nvPr/>
        </p:nvSpPr>
        <p:spPr>
          <a:xfrm>
            <a:off x="5233873" y="5821687"/>
            <a:ext cx="4499364" cy="288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Box 3"/>
          <p:cNvSpPr txBox="1"/>
          <p:nvPr/>
        </p:nvSpPr>
        <p:spPr>
          <a:xfrm>
            <a:off x="556088" y="1316210"/>
            <a:ext cx="5758381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dirty="0" err="1"/>
              <a:t>Временное</a:t>
            </a:r>
            <a:r>
              <a:rPr dirty="0"/>
              <a:t> </a:t>
            </a:r>
            <a:r>
              <a:rPr dirty="0" err="1"/>
              <a:t>протезирование</a:t>
            </a:r>
            <a:endParaRPr dirty="0"/>
          </a:p>
        </p:txBody>
      </p:sp>
      <p:sp>
        <p:nvSpPr>
          <p:cNvPr id="140" name="TextBox 4"/>
          <p:cNvSpPr txBox="1"/>
          <p:nvPr/>
        </p:nvSpPr>
        <p:spPr>
          <a:xfrm>
            <a:off x="560666" y="1911049"/>
            <a:ext cx="10498924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Временные</a:t>
            </a:r>
            <a:r>
              <a:rPr dirty="0"/>
              <a:t> </a:t>
            </a:r>
            <a:r>
              <a:rPr dirty="0" err="1"/>
              <a:t>конструкции</a:t>
            </a:r>
            <a:r>
              <a:rPr dirty="0"/>
              <a:t> </a:t>
            </a:r>
            <a:r>
              <a:rPr dirty="0" err="1"/>
              <a:t>вне</a:t>
            </a:r>
            <a:r>
              <a:rPr dirty="0"/>
              <a:t> </a:t>
            </a:r>
            <a:r>
              <a:rPr dirty="0" err="1"/>
              <a:t>полости</a:t>
            </a:r>
            <a:r>
              <a:rPr dirty="0"/>
              <a:t> </a:t>
            </a:r>
            <a:r>
              <a:rPr dirty="0" err="1"/>
              <a:t>рта</a:t>
            </a:r>
            <a:r>
              <a:rPr dirty="0"/>
              <a:t>, </a:t>
            </a:r>
            <a:r>
              <a:rPr dirty="0" err="1"/>
              <a:t>примерка</a:t>
            </a:r>
            <a:r>
              <a:rPr dirty="0"/>
              <a:t>, </a:t>
            </a:r>
            <a:r>
              <a:rPr dirty="0" err="1"/>
              <a:t>зафиксированные</a:t>
            </a:r>
            <a:r>
              <a:rPr dirty="0"/>
              <a:t> </a:t>
            </a:r>
            <a:r>
              <a:rPr dirty="0" err="1"/>
              <a:t>конструкции</a:t>
            </a:r>
            <a:endParaRPr dirty="0"/>
          </a:p>
        </p:txBody>
      </p:sp>
      <p:sp>
        <p:nvSpPr>
          <p:cNvPr id="141" name="TextBox 4"/>
          <p:cNvSpPr txBox="1"/>
          <p:nvPr/>
        </p:nvSpPr>
        <p:spPr>
          <a:xfrm>
            <a:off x="556088" y="5821687"/>
            <a:ext cx="4499366" cy="288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grpSp>
        <p:nvGrpSpPr>
          <p:cNvPr id="144" name="Group"/>
          <p:cNvGrpSpPr/>
          <p:nvPr/>
        </p:nvGrpSpPr>
        <p:grpSpPr>
          <a:xfrm>
            <a:off x="578127" y="2418441"/>
            <a:ext cx="9127764" cy="3221492"/>
            <a:chOff x="0" y="0"/>
            <a:chExt cx="9127763" cy="3221490"/>
          </a:xfrm>
        </p:grpSpPr>
        <p:pic>
          <p:nvPicPr>
            <p:cNvPr id="142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648184" y="-1"/>
              <a:ext cx="4479580" cy="32214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-1"/>
              <a:ext cx="4479579" cy="32214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5" name="TextBox 4"/>
          <p:cNvSpPr txBox="1"/>
          <p:nvPr/>
        </p:nvSpPr>
        <p:spPr>
          <a:xfrm>
            <a:off x="5233873" y="5821687"/>
            <a:ext cx="4499364" cy="288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390</Words>
  <Application>Microsoft Macintosh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oconnor331@gmail.com</cp:lastModifiedBy>
  <cp:revision>7</cp:revision>
  <dcterms:modified xsi:type="dcterms:W3CDTF">2021-03-29T15:30:16Z</dcterms:modified>
</cp:coreProperties>
</file>